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62" r:id="rId2"/>
    <p:sldId id="259" r:id="rId3"/>
  </p:sldIdLst>
  <p:sldSz cx="7543800" cy="106934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Calibri Light" panose="020F0302020204030204" pitchFamily="34" charset="0"/>
      <p:regular r:id="rId9"/>
      <p: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 autoAdjust="0"/>
    <p:restoredTop sz="94951" autoAdjust="0"/>
  </p:normalViewPr>
  <p:slideViewPr>
    <p:cSldViewPr>
      <p:cViewPr varScale="1">
        <p:scale>
          <a:sx n="82" d="100"/>
          <a:sy n="82" d="100"/>
        </p:scale>
        <p:origin x="2432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F8427-15A8-4479-8EED-36B6294AAADD}" type="datetimeFigureOut">
              <a:rPr lang="en-ZA" smtClean="0"/>
              <a:t>2023/02/16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9975" y="1143000"/>
            <a:ext cx="2178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F26EF-F3D2-409A-B46B-ED857A71B38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80227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2F26EF-F3D2-409A-B46B-ED857A71B384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0735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t="2156" r="369" b="932"/>
          <a:stretch>
            <a:fillRect/>
          </a:stretch>
        </p:blipFill>
        <p:spPr>
          <a:xfrm>
            <a:off x="2857500" y="170941"/>
            <a:ext cx="1722463" cy="12276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726" y="1661935"/>
            <a:ext cx="7556500" cy="698484"/>
            <a:chOff x="0" y="0"/>
            <a:chExt cx="10075333" cy="196455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075291" cy="1964551"/>
            </a:xfrm>
            <a:custGeom>
              <a:avLst/>
              <a:gdLst/>
              <a:ahLst/>
              <a:cxnLst/>
              <a:rect l="l" t="t" r="r" b="b"/>
              <a:pathLst>
                <a:path w="10075291" h="1964551">
                  <a:moveTo>
                    <a:pt x="0" y="0"/>
                  </a:moveTo>
                  <a:lnTo>
                    <a:pt x="10075291" y="0"/>
                  </a:lnTo>
                  <a:lnTo>
                    <a:pt x="10075291" y="1964551"/>
                  </a:lnTo>
                  <a:lnTo>
                    <a:pt x="0" y="1964551"/>
                  </a:ln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-16054" y="1588977"/>
            <a:ext cx="7588575" cy="38809"/>
            <a:chOff x="0" y="0"/>
            <a:chExt cx="10118100" cy="51745"/>
          </a:xfrm>
        </p:grpSpPr>
        <p:sp>
          <p:nvSpPr>
            <p:cNvPr id="6" name="Freeform 6"/>
            <p:cNvSpPr/>
            <p:nvPr/>
          </p:nvSpPr>
          <p:spPr>
            <a:xfrm>
              <a:off x="19050" y="0"/>
              <a:ext cx="10079990" cy="51689"/>
            </a:xfrm>
            <a:custGeom>
              <a:avLst/>
              <a:gdLst/>
              <a:ahLst/>
              <a:cxnLst/>
              <a:rect l="l" t="t" r="r" b="b"/>
              <a:pathLst>
                <a:path w="10079990" h="51689">
                  <a:moveTo>
                    <a:pt x="0" y="13589"/>
                  </a:moveTo>
                  <a:lnTo>
                    <a:pt x="10079990" y="0"/>
                  </a:lnTo>
                  <a:lnTo>
                    <a:pt x="10079990" y="38100"/>
                  </a:lnTo>
                  <a:lnTo>
                    <a:pt x="0" y="51689"/>
                  </a:lnTo>
                  <a:close/>
                </a:path>
              </a:pathLst>
            </a:custGeom>
            <a:solidFill>
              <a:srgbClr val="233E62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6757509" y="5527259"/>
            <a:ext cx="487405" cy="489590"/>
            <a:chOff x="0" y="0"/>
            <a:chExt cx="649874" cy="652787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49859" cy="652780"/>
            </a:xfrm>
            <a:custGeom>
              <a:avLst/>
              <a:gdLst/>
              <a:ahLst/>
              <a:cxnLst/>
              <a:rect l="l" t="t" r="r" b="b"/>
              <a:pathLst>
                <a:path w="649859" h="652780">
                  <a:moveTo>
                    <a:pt x="324993" y="0"/>
                  </a:moveTo>
                  <a:cubicBezTo>
                    <a:pt x="504571" y="762"/>
                    <a:pt x="649859" y="146685"/>
                    <a:pt x="649859" y="326390"/>
                  </a:cubicBezTo>
                  <a:cubicBezTo>
                    <a:pt x="649859" y="506095"/>
                    <a:pt x="504571" y="652018"/>
                    <a:pt x="324993" y="652780"/>
                  </a:cubicBezTo>
                  <a:cubicBezTo>
                    <a:pt x="145288" y="652018"/>
                    <a:pt x="0" y="506095"/>
                    <a:pt x="0" y="326390"/>
                  </a:cubicBezTo>
                  <a:cubicBezTo>
                    <a:pt x="0" y="146685"/>
                    <a:pt x="145288" y="762"/>
                    <a:pt x="324993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5568634" y="6069505"/>
            <a:ext cx="297751" cy="299086"/>
            <a:chOff x="0" y="0"/>
            <a:chExt cx="397002" cy="398781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397002" cy="398780"/>
            </a:xfrm>
            <a:custGeom>
              <a:avLst/>
              <a:gdLst/>
              <a:ahLst/>
              <a:cxnLst/>
              <a:rect l="l" t="t" r="r" b="b"/>
              <a:pathLst>
                <a:path w="397002" h="398780">
                  <a:moveTo>
                    <a:pt x="198501" y="0"/>
                  </a:moveTo>
                  <a:cubicBezTo>
                    <a:pt x="308229" y="508"/>
                    <a:pt x="397002" y="89662"/>
                    <a:pt x="397002" y="199390"/>
                  </a:cubicBezTo>
                  <a:cubicBezTo>
                    <a:pt x="397002" y="309118"/>
                    <a:pt x="308229" y="398272"/>
                    <a:pt x="198501" y="398780"/>
                  </a:cubicBezTo>
                  <a:cubicBezTo>
                    <a:pt x="88773" y="398272"/>
                    <a:pt x="0" y="309118"/>
                    <a:pt x="0" y="199390"/>
                  </a:cubicBezTo>
                  <a:cubicBezTo>
                    <a:pt x="0" y="89662"/>
                    <a:pt x="88773" y="508"/>
                    <a:pt x="198501" y="0"/>
                  </a:cubicBezTo>
                  <a:close/>
                </a:path>
              </a:pathLst>
            </a:custGeom>
            <a:solidFill>
              <a:srgbClr val="95BAC7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6197573" y="6473166"/>
            <a:ext cx="297751" cy="299086"/>
            <a:chOff x="0" y="0"/>
            <a:chExt cx="397002" cy="39878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97002" cy="398780"/>
            </a:xfrm>
            <a:custGeom>
              <a:avLst/>
              <a:gdLst/>
              <a:ahLst/>
              <a:cxnLst/>
              <a:rect l="l" t="t" r="r" b="b"/>
              <a:pathLst>
                <a:path w="397002" h="398780">
                  <a:moveTo>
                    <a:pt x="198501" y="0"/>
                  </a:moveTo>
                  <a:cubicBezTo>
                    <a:pt x="308229" y="508"/>
                    <a:pt x="397002" y="89662"/>
                    <a:pt x="397002" y="199390"/>
                  </a:cubicBezTo>
                  <a:cubicBezTo>
                    <a:pt x="397002" y="309118"/>
                    <a:pt x="308229" y="398272"/>
                    <a:pt x="198501" y="398780"/>
                  </a:cubicBezTo>
                  <a:cubicBezTo>
                    <a:pt x="88773" y="398272"/>
                    <a:pt x="0" y="309118"/>
                    <a:pt x="0" y="199390"/>
                  </a:cubicBezTo>
                  <a:cubicBezTo>
                    <a:pt x="0" y="89662"/>
                    <a:pt x="88773" y="508"/>
                    <a:pt x="198501" y="0"/>
                  </a:cubicBezTo>
                  <a:close/>
                </a:path>
              </a:pathLst>
            </a:custGeom>
            <a:solidFill>
              <a:srgbClr val="D6C81A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6178510" y="5389379"/>
            <a:ext cx="487405" cy="489590"/>
            <a:chOff x="0" y="0"/>
            <a:chExt cx="649874" cy="652787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649859" cy="652780"/>
            </a:xfrm>
            <a:custGeom>
              <a:avLst/>
              <a:gdLst/>
              <a:ahLst/>
              <a:cxnLst/>
              <a:rect l="l" t="t" r="r" b="b"/>
              <a:pathLst>
                <a:path w="649859" h="652780">
                  <a:moveTo>
                    <a:pt x="324993" y="0"/>
                  </a:moveTo>
                  <a:cubicBezTo>
                    <a:pt x="504571" y="762"/>
                    <a:pt x="649859" y="146685"/>
                    <a:pt x="649859" y="326390"/>
                  </a:cubicBezTo>
                  <a:cubicBezTo>
                    <a:pt x="649859" y="506095"/>
                    <a:pt x="504571" y="652018"/>
                    <a:pt x="324993" y="652780"/>
                  </a:cubicBezTo>
                  <a:cubicBezTo>
                    <a:pt x="145288" y="652018"/>
                    <a:pt x="0" y="506095"/>
                    <a:pt x="0" y="326390"/>
                  </a:cubicBezTo>
                  <a:cubicBezTo>
                    <a:pt x="0" y="146685"/>
                    <a:pt x="145288" y="762"/>
                    <a:pt x="324993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6765031" y="6407089"/>
            <a:ext cx="493082" cy="495292"/>
            <a:chOff x="0" y="0"/>
            <a:chExt cx="657443" cy="660389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657479" cy="660400"/>
            </a:xfrm>
            <a:custGeom>
              <a:avLst/>
              <a:gdLst/>
              <a:ahLst/>
              <a:cxnLst/>
              <a:rect l="l" t="t" r="r" b="b"/>
              <a:pathLst>
                <a:path w="657479" h="660400">
                  <a:moveTo>
                    <a:pt x="328676" y="0"/>
                  </a:moveTo>
                  <a:cubicBezTo>
                    <a:pt x="510540" y="762"/>
                    <a:pt x="657479" y="148463"/>
                    <a:pt x="657479" y="330200"/>
                  </a:cubicBezTo>
                  <a:cubicBezTo>
                    <a:pt x="657479" y="511937"/>
                    <a:pt x="510540" y="659638"/>
                    <a:pt x="328676" y="660400"/>
                  </a:cubicBezTo>
                  <a:cubicBezTo>
                    <a:pt x="146939" y="659638"/>
                    <a:pt x="0" y="511937"/>
                    <a:pt x="0" y="330200"/>
                  </a:cubicBezTo>
                  <a:cubicBezTo>
                    <a:pt x="0" y="148463"/>
                    <a:pt x="146939" y="762"/>
                    <a:pt x="328676" y="0"/>
                  </a:cubicBezTo>
                  <a:close/>
                </a:path>
              </a:pathLst>
            </a:custGeom>
            <a:solidFill>
              <a:srgbClr val="D6C81A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6638142" y="6212844"/>
            <a:ext cx="164181" cy="164917"/>
            <a:chOff x="0" y="0"/>
            <a:chExt cx="218908" cy="219889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218948" cy="219964"/>
            </a:xfrm>
            <a:custGeom>
              <a:avLst/>
              <a:gdLst/>
              <a:ahLst/>
              <a:cxnLst/>
              <a:rect l="l" t="t" r="r" b="b"/>
              <a:pathLst>
                <a:path w="218948" h="219964">
                  <a:moveTo>
                    <a:pt x="109474" y="0"/>
                  </a:moveTo>
                  <a:cubicBezTo>
                    <a:pt x="170053" y="254"/>
                    <a:pt x="218948" y="49403"/>
                    <a:pt x="218948" y="109982"/>
                  </a:cubicBezTo>
                  <a:cubicBezTo>
                    <a:pt x="218948" y="170561"/>
                    <a:pt x="170053" y="219710"/>
                    <a:pt x="109474" y="219964"/>
                  </a:cubicBezTo>
                  <a:cubicBezTo>
                    <a:pt x="48895" y="219583"/>
                    <a:pt x="0" y="170434"/>
                    <a:pt x="0" y="109982"/>
                  </a:cubicBezTo>
                  <a:cubicBezTo>
                    <a:pt x="0" y="49530"/>
                    <a:pt x="48895" y="254"/>
                    <a:pt x="109474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6136780" y="6108023"/>
            <a:ext cx="230967" cy="232002"/>
            <a:chOff x="0" y="0"/>
            <a:chExt cx="307956" cy="309336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307848" cy="309372"/>
            </a:xfrm>
            <a:custGeom>
              <a:avLst/>
              <a:gdLst/>
              <a:ahLst/>
              <a:cxnLst/>
              <a:rect l="l" t="t" r="r" b="b"/>
              <a:pathLst>
                <a:path w="307848" h="309372">
                  <a:moveTo>
                    <a:pt x="153924" y="0"/>
                  </a:moveTo>
                  <a:cubicBezTo>
                    <a:pt x="239014" y="381"/>
                    <a:pt x="307848" y="69469"/>
                    <a:pt x="307848" y="154686"/>
                  </a:cubicBezTo>
                  <a:cubicBezTo>
                    <a:pt x="307848" y="239903"/>
                    <a:pt x="239141" y="308991"/>
                    <a:pt x="153924" y="309372"/>
                  </a:cubicBezTo>
                  <a:cubicBezTo>
                    <a:pt x="68834" y="308991"/>
                    <a:pt x="0" y="239776"/>
                    <a:pt x="0" y="154686"/>
                  </a:cubicBezTo>
                  <a:cubicBezTo>
                    <a:pt x="0" y="69596"/>
                    <a:pt x="68834" y="381"/>
                    <a:pt x="153924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5744919" y="5633187"/>
            <a:ext cx="230967" cy="232002"/>
            <a:chOff x="0" y="0"/>
            <a:chExt cx="307956" cy="309336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307848" cy="309372"/>
            </a:xfrm>
            <a:custGeom>
              <a:avLst/>
              <a:gdLst/>
              <a:ahLst/>
              <a:cxnLst/>
              <a:rect l="l" t="t" r="r" b="b"/>
              <a:pathLst>
                <a:path w="307848" h="309372">
                  <a:moveTo>
                    <a:pt x="153924" y="0"/>
                  </a:moveTo>
                  <a:cubicBezTo>
                    <a:pt x="239014" y="381"/>
                    <a:pt x="307848" y="69469"/>
                    <a:pt x="307848" y="154686"/>
                  </a:cubicBezTo>
                  <a:cubicBezTo>
                    <a:pt x="307848" y="239903"/>
                    <a:pt x="239141" y="308991"/>
                    <a:pt x="153924" y="309372"/>
                  </a:cubicBezTo>
                  <a:cubicBezTo>
                    <a:pt x="68834" y="308991"/>
                    <a:pt x="0" y="239776"/>
                    <a:pt x="0" y="154686"/>
                  </a:cubicBezTo>
                  <a:cubicBezTo>
                    <a:pt x="0" y="69596"/>
                    <a:pt x="68834" y="381"/>
                    <a:pt x="153924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23" name="Group 23"/>
          <p:cNvGrpSpPr/>
          <p:nvPr/>
        </p:nvGrpSpPr>
        <p:grpSpPr>
          <a:xfrm>
            <a:off x="6889258" y="5220775"/>
            <a:ext cx="164181" cy="164917"/>
            <a:chOff x="0" y="0"/>
            <a:chExt cx="218908" cy="219889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218948" cy="219964"/>
            </a:xfrm>
            <a:custGeom>
              <a:avLst/>
              <a:gdLst/>
              <a:ahLst/>
              <a:cxnLst/>
              <a:rect l="l" t="t" r="r" b="b"/>
              <a:pathLst>
                <a:path w="218948" h="219964">
                  <a:moveTo>
                    <a:pt x="109474" y="0"/>
                  </a:moveTo>
                  <a:cubicBezTo>
                    <a:pt x="170053" y="254"/>
                    <a:pt x="218948" y="49403"/>
                    <a:pt x="218948" y="109982"/>
                  </a:cubicBezTo>
                  <a:cubicBezTo>
                    <a:pt x="218948" y="170561"/>
                    <a:pt x="170053" y="219710"/>
                    <a:pt x="109474" y="219964"/>
                  </a:cubicBezTo>
                  <a:cubicBezTo>
                    <a:pt x="48895" y="219583"/>
                    <a:pt x="0" y="170434"/>
                    <a:pt x="0" y="109982"/>
                  </a:cubicBezTo>
                  <a:cubicBezTo>
                    <a:pt x="0" y="49530"/>
                    <a:pt x="48895" y="254"/>
                    <a:pt x="109474" y="0"/>
                  </a:cubicBezTo>
                  <a:close/>
                </a:path>
              </a:pathLst>
            </a:custGeom>
            <a:solidFill>
              <a:srgbClr val="95BAC7"/>
            </a:solidFill>
          </p:spPr>
        </p:sp>
      </p:grpSp>
      <p:grpSp>
        <p:nvGrpSpPr>
          <p:cNvPr id="25" name="Group 25"/>
          <p:cNvGrpSpPr/>
          <p:nvPr/>
        </p:nvGrpSpPr>
        <p:grpSpPr>
          <a:xfrm>
            <a:off x="5691799" y="5333124"/>
            <a:ext cx="164181" cy="164917"/>
            <a:chOff x="0" y="0"/>
            <a:chExt cx="218908" cy="219889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18948" cy="219964"/>
            </a:xfrm>
            <a:custGeom>
              <a:avLst/>
              <a:gdLst/>
              <a:ahLst/>
              <a:cxnLst/>
              <a:rect l="l" t="t" r="r" b="b"/>
              <a:pathLst>
                <a:path w="218948" h="219964">
                  <a:moveTo>
                    <a:pt x="109474" y="0"/>
                  </a:moveTo>
                  <a:cubicBezTo>
                    <a:pt x="170053" y="254"/>
                    <a:pt x="218948" y="49403"/>
                    <a:pt x="218948" y="109982"/>
                  </a:cubicBezTo>
                  <a:cubicBezTo>
                    <a:pt x="218948" y="170561"/>
                    <a:pt x="170053" y="219710"/>
                    <a:pt x="109474" y="219964"/>
                  </a:cubicBezTo>
                  <a:cubicBezTo>
                    <a:pt x="48895" y="219583"/>
                    <a:pt x="0" y="170434"/>
                    <a:pt x="0" y="109982"/>
                  </a:cubicBezTo>
                  <a:cubicBezTo>
                    <a:pt x="0" y="49530"/>
                    <a:pt x="48895" y="254"/>
                    <a:pt x="109474" y="0"/>
                  </a:cubicBezTo>
                  <a:close/>
                </a:path>
              </a:pathLst>
            </a:custGeom>
            <a:solidFill>
              <a:srgbClr val="233E62"/>
            </a:solidFill>
          </p:spPr>
        </p:sp>
      </p:grpSp>
      <p:sp>
        <p:nvSpPr>
          <p:cNvPr id="31" name="TextBox 31"/>
          <p:cNvSpPr txBox="1"/>
          <p:nvPr/>
        </p:nvSpPr>
        <p:spPr>
          <a:xfrm>
            <a:off x="553473" y="1657219"/>
            <a:ext cx="6097191" cy="10695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FBFDFD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M3T 3005</a:t>
            </a:r>
          </a:p>
          <a:p>
            <a:pPr algn="ctr"/>
            <a:r>
              <a:rPr lang="en-US" sz="3200" dirty="0">
                <a:solidFill>
                  <a:srgbClr val="FBFDFD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ZA" sz="1800" b="1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Multipurpose Anionic Surfactant</a:t>
            </a:r>
            <a:endParaRPr lang="en-US" sz="1800" b="1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pSp>
        <p:nvGrpSpPr>
          <p:cNvPr id="36" name="Group 43"/>
          <p:cNvGrpSpPr/>
          <p:nvPr/>
        </p:nvGrpSpPr>
        <p:grpSpPr>
          <a:xfrm>
            <a:off x="5219270" y="3246251"/>
            <a:ext cx="2117568" cy="2057656"/>
            <a:chOff x="671331" y="-143216"/>
            <a:chExt cx="498826" cy="389636"/>
          </a:xfrm>
          <a:solidFill>
            <a:schemeClr val="accent1">
              <a:lumMod val="75000"/>
            </a:schemeClr>
          </a:solidFill>
        </p:grpSpPr>
        <p:sp>
          <p:nvSpPr>
            <p:cNvPr id="38" name="Freeform 44"/>
            <p:cNvSpPr/>
            <p:nvPr/>
          </p:nvSpPr>
          <p:spPr>
            <a:xfrm>
              <a:off x="671331" y="-143216"/>
              <a:ext cx="498826" cy="389636"/>
            </a:xfrm>
            <a:custGeom>
              <a:avLst/>
              <a:gdLst/>
              <a:ahLst/>
              <a:cxnLst/>
              <a:rect l="l" t="t" r="r" b="b"/>
              <a:pathLst>
                <a:path w="498826" h="389636">
                  <a:moveTo>
                    <a:pt x="249415" y="0"/>
                  </a:moveTo>
                  <a:cubicBezTo>
                    <a:pt x="387272" y="508"/>
                    <a:pt x="498826" y="87503"/>
                    <a:pt x="498826" y="194818"/>
                  </a:cubicBezTo>
                  <a:cubicBezTo>
                    <a:pt x="498826" y="302133"/>
                    <a:pt x="387272" y="389128"/>
                    <a:pt x="249415" y="389636"/>
                  </a:cubicBezTo>
                  <a:cubicBezTo>
                    <a:pt x="111559" y="389128"/>
                    <a:pt x="0" y="302006"/>
                    <a:pt x="0" y="194818"/>
                  </a:cubicBezTo>
                  <a:cubicBezTo>
                    <a:pt x="0" y="87630"/>
                    <a:pt x="111559" y="508"/>
                    <a:pt x="249415" y="0"/>
                  </a:cubicBezTo>
                  <a:close/>
                </a:path>
              </a:pathLst>
            </a:custGeom>
            <a:grpFill/>
          </p:spPr>
        </p:sp>
      </p:grpSp>
      <p:sp>
        <p:nvSpPr>
          <p:cNvPr id="39" name="TextBox 45"/>
          <p:cNvSpPr txBox="1"/>
          <p:nvPr/>
        </p:nvSpPr>
        <p:spPr>
          <a:xfrm>
            <a:off x="5489280" y="3612992"/>
            <a:ext cx="1609780" cy="15122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81"/>
              </a:lnSpc>
              <a:spcBef>
                <a:spcPct val="0"/>
              </a:spcBef>
            </a:pPr>
            <a:r>
              <a:rPr lang="en-ZA" sz="12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Environmentally Friendly</a:t>
            </a:r>
          </a:p>
          <a:p>
            <a:pPr algn="ctr">
              <a:lnSpc>
                <a:spcPts val="1681"/>
              </a:lnSpc>
              <a:spcBef>
                <a:spcPct val="0"/>
              </a:spcBef>
            </a:pPr>
            <a:r>
              <a:rPr lang="en-GB" sz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M3T differs from other surfactants and contains NO: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ts val="1681"/>
              </a:lnSpc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Alcohol, Oil, Ammonia, Solvents, Glycol and/or Petro Chemicals.</a:t>
            </a:r>
          </a:p>
        </p:txBody>
      </p:sp>
      <p:sp>
        <p:nvSpPr>
          <p:cNvPr id="40" name="TextBox 33"/>
          <p:cNvSpPr txBox="1"/>
          <p:nvPr/>
        </p:nvSpPr>
        <p:spPr>
          <a:xfrm>
            <a:off x="358818" y="2648658"/>
            <a:ext cx="6925781" cy="15189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680"/>
              </a:lnSpc>
              <a:spcBef>
                <a:spcPct val="0"/>
              </a:spcBef>
            </a:pPr>
            <a:r>
              <a:rPr lang="en-ZA" sz="1400" dirty="0">
                <a:solidFill>
                  <a:srgbClr val="262626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M3T 3005 can best be described as a multipurpose anionic surfactant. </a:t>
            </a:r>
            <a:r>
              <a:rPr lang="en-ZA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The main ingredients in M3T 3005 are:</a:t>
            </a:r>
          </a:p>
          <a:p>
            <a:pPr algn="just">
              <a:lnSpc>
                <a:spcPts val="1680"/>
              </a:lnSpc>
              <a:spcBef>
                <a:spcPct val="0"/>
              </a:spcBef>
            </a:pPr>
            <a:r>
              <a:rPr lang="en-ZA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(1) a surfactant derived from plant extracts acting as the surface active agent, </a:t>
            </a:r>
          </a:p>
          <a:p>
            <a:pPr algn="just">
              <a:lnSpc>
                <a:spcPts val="1680"/>
              </a:lnSpc>
              <a:spcBef>
                <a:spcPct val="0"/>
              </a:spcBef>
            </a:pPr>
            <a:r>
              <a:rPr lang="en-ZA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(2) seawater, and</a:t>
            </a:r>
          </a:p>
          <a:p>
            <a:pPr algn="just">
              <a:lnSpc>
                <a:spcPts val="1680"/>
              </a:lnSpc>
              <a:spcBef>
                <a:spcPct val="0"/>
              </a:spcBef>
            </a:pPr>
            <a:r>
              <a:rPr lang="en-ZA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(3) other proprietary ingredients. </a:t>
            </a:r>
          </a:p>
          <a:p>
            <a:pPr algn="just">
              <a:lnSpc>
                <a:spcPts val="1680"/>
              </a:lnSpc>
              <a:spcBef>
                <a:spcPct val="0"/>
              </a:spcBef>
            </a:pPr>
            <a:endParaRPr lang="en-ZA" sz="1400" dirty="0">
              <a:latin typeface="Calibri Light" panose="020F0302020204030204" pitchFamily="34" charset="0"/>
              <a:ea typeface="Cambria" panose="02040503050406030204" pitchFamily="18" charset="0"/>
              <a:cs typeface="Calibri Light" panose="020F0302020204030204" pitchFamily="34" charset="0"/>
            </a:endParaRPr>
          </a:p>
          <a:p>
            <a:pPr algn="just">
              <a:lnSpc>
                <a:spcPts val="1680"/>
              </a:lnSpc>
              <a:spcBef>
                <a:spcPct val="0"/>
              </a:spcBef>
            </a:pPr>
            <a:r>
              <a:rPr lang="en-ZA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M3T is a relatively clear liquid product with a slight milky colour.</a:t>
            </a:r>
            <a:endParaRPr lang="en-ZA" sz="1400" spc="1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2FF1496-17E2-E050-4051-EF76BAAE1503}"/>
              </a:ext>
            </a:extLst>
          </p:cNvPr>
          <p:cNvSpPr txBox="1"/>
          <p:nvPr/>
        </p:nvSpPr>
        <p:spPr>
          <a:xfrm>
            <a:off x="212223" y="4314385"/>
            <a:ext cx="511580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700" algn="just"/>
            <a:r>
              <a:rPr lang="en-ZA" b="1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Reduces Water Surface and Interfacial Tension</a:t>
            </a:r>
            <a:endParaRPr lang="en-US" b="1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R="12700" algn="just"/>
            <a:r>
              <a:rPr lang="en-ZA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Water surface and interfacial tension limits water’s ability to mix, wet and or penetrate other materials. These problems are usually addressed by mechanical force/high speed mixing, or heating or adding a chemical surfactant which might be effective but comes with a high costs or impact on the environment. 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R="12700" algn="just"/>
            <a:r>
              <a:rPr lang="en-ZA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 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R="12700" algn="just"/>
            <a:r>
              <a:rPr lang="en-ZA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When a low level </a:t>
            </a: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of between </a:t>
            </a:r>
            <a:r>
              <a:rPr lang="en-GB" sz="140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0,0001% up to 1.0 %</a:t>
            </a: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 of M3T per volume of water</a:t>
            </a:r>
            <a:r>
              <a:rPr lang="en-ZA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 is added to water it reduces the water surface and interfacial </a:t>
            </a: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from 72 mN/m to 32 mN/m.</a:t>
            </a:r>
            <a:r>
              <a:rPr lang="en-ZA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 as is illustrated below: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D37C9EF-8278-F003-F36E-BB501F93D6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18" y="6654739"/>
            <a:ext cx="4565690" cy="163535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96307CED-4C6A-0860-7E60-BB81F0F8E69E}"/>
              </a:ext>
            </a:extLst>
          </p:cNvPr>
          <p:cNvSpPr txBox="1"/>
          <p:nvPr/>
        </p:nvSpPr>
        <p:spPr>
          <a:xfrm>
            <a:off x="4932590" y="7349699"/>
            <a:ext cx="2309295" cy="738664"/>
          </a:xfrm>
          <a:prstGeom prst="rect">
            <a:avLst/>
          </a:prstGeom>
          <a:solidFill>
            <a:schemeClr val="accent1">
              <a:alpha val="46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ZA" sz="1400" b="1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This ability to reduce surface tension is a key measure of M3T’s performance. </a:t>
            </a:r>
            <a:endParaRPr lang="en-US" sz="1400" b="1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00DC29-B705-3B60-EE24-4775A5E26777}"/>
              </a:ext>
            </a:extLst>
          </p:cNvPr>
          <p:cNvSpPr txBox="1"/>
          <p:nvPr/>
        </p:nvSpPr>
        <p:spPr>
          <a:xfrm>
            <a:off x="255402" y="8488452"/>
            <a:ext cx="7132611" cy="20198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000"/>
              </a:spcBef>
            </a:pPr>
            <a:r>
              <a:rPr lang="en-GB" b="1" dirty="0">
                <a:solidFill>
                  <a:srgbClr val="31619C"/>
                </a:solidFill>
                <a:effectLst/>
                <a:latin typeface="+mj-lt"/>
                <a:ea typeface="MS Gothic" panose="020B0609070205080204" pitchFamily="49" charset="-128"/>
                <a:cs typeface="Times New Roman" panose="02020603050405020304" pitchFamily="18" charset="0"/>
              </a:rPr>
              <a:t>Benefits of reduced surface and interfacial tension</a:t>
            </a:r>
            <a:endParaRPr lang="en-US" b="1" dirty="0">
              <a:solidFill>
                <a:srgbClr val="31619C"/>
              </a:solidFill>
              <a:latin typeface="+mj-lt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marL="171450" indent="-171450" algn="just">
              <a:lnSpc>
                <a:spcPct val="115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Increased adhesion of the liquid to a solid particle thus resulting in a powerful </a:t>
            </a:r>
            <a:r>
              <a:rPr lang="en-GB" sz="1400" b="1" dirty="0"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wetting </a:t>
            </a:r>
            <a:r>
              <a:rPr lang="en-GB" sz="1400" dirty="0"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agent.</a:t>
            </a:r>
            <a:endParaRPr lang="en-US" sz="1400" dirty="0"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171450" indent="-171450" algn="just">
              <a:lnSpc>
                <a:spcPct val="115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Allows for water and oil-based droplets to break down into finer globules and to stay in suspension for longer, resulting in powerful </a:t>
            </a:r>
            <a:r>
              <a:rPr lang="en-GB" sz="1400" b="1" dirty="0"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emulsification.</a:t>
            </a:r>
            <a:endParaRPr lang="en-US" sz="1400" b="1" dirty="0"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171450" indent="-171450" algn="just">
              <a:lnSpc>
                <a:spcPct val="115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Prevention of particles to cluster or agglomerate together, thus resulting in powerful </a:t>
            </a:r>
            <a:r>
              <a:rPr lang="en-GB" sz="1400" b="1" dirty="0"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de-agglomeration.</a:t>
            </a:r>
            <a:endParaRPr lang="en-US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49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43170" y="10059987"/>
            <a:ext cx="8046339" cy="28575"/>
            <a:chOff x="0" y="0"/>
            <a:chExt cx="10728452" cy="38100"/>
          </a:xfrm>
        </p:grpSpPr>
        <p:sp>
          <p:nvSpPr>
            <p:cNvPr id="3" name="Freeform 3"/>
            <p:cNvSpPr/>
            <p:nvPr/>
          </p:nvSpPr>
          <p:spPr>
            <a:xfrm>
              <a:off x="19050" y="0"/>
              <a:ext cx="10690352" cy="38100"/>
            </a:xfrm>
            <a:custGeom>
              <a:avLst/>
              <a:gdLst/>
              <a:ahLst/>
              <a:cxnLst/>
              <a:rect l="l" t="t" r="r" b="b"/>
              <a:pathLst>
                <a:path w="10690352" h="38100">
                  <a:moveTo>
                    <a:pt x="0" y="0"/>
                  </a:moveTo>
                  <a:lnTo>
                    <a:pt x="10690352" y="0"/>
                  </a:lnTo>
                  <a:lnTo>
                    <a:pt x="10690352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9B131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l="11905" r="16162" b="34877"/>
          <a:stretch>
            <a:fillRect/>
          </a:stretch>
        </p:blipFill>
        <p:spPr>
          <a:xfrm>
            <a:off x="128654" y="10192208"/>
            <a:ext cx="690089" cy="45776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rcRect t="67356" r="2806" b="929"/>
          <a:stretch>
            <a:fillRect/>
          </a:stretch>
        </p:blipFill>
        <p:spPr>
          <a:xfrm>
            <a:off x="818743" y="10272562"/>
            <a:ext cx="1161152" cy="277617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-314608" y="203526"/>
            <a:ext cx="8046339" cy="28575"/>
            <a:chOff x="0" y="0"/>
            <a:chExt cx="10728452" cy="38100"/>
          </a:xfrm>
        </p:grpSpPr>
        <p:sp>
          <p:nvSpPr>
            <p:cNvPr id="9" name="Freeform 9"/>
            <p:cNvSpPr/>
            <p:nvPr/>
          </p:nvSpPr>
          <p:spPr>
            <a:xfrm>
              <a:off x="19050" y="0"/>
              <a:ext cx="10690352" cy="38100"/>
            </a:xfrm>
            <a:custGeom>
              <a:avLst/>
              <a:gdLst/>
              <a:ahLst/>
              <a:cxnLst/>
              <a:rect l="l" t="t" r="r" b="b"/>
              <a:pathLst>
                <a:path w="10690352" h="38100">
                  <a:moveTo>
                    <a:pt x="0" y="0"/>
                  </a:moveTo>
                  <a:lnTo>
                    <a:pt x="10690352" y="0"/>
                  </a:lnTo>
                  <a:lnTo>
                    <a:pt x="10690352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233E62"/>
            </a:solidFill>
          </p:spPr>
        </p:sp>
      </p:grpSp>
      <p:grpSp>
        <p:nvGrpSpPr>
          <p:cNvPr id="10" name="Group 10"/>
          <p:cNvGrpSpPr/>
          <p:nvPr/>
        </p:nvGrpSpPr>
        <p:grpSpPr>
          <a:xfrm rot="-6404712">
            <a:off x="6782082" y="4041714"/>
            <a:ext cx="306922" cy="308298"/>
            <a:chOff x="0" y="0"/>
            <a:chExt cx="409230" cy="41106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09194" cy="410972"/>
            </a:xfrm>
            <a:custGeom>
              <a:avLst/>
              <a:gdLst/>
              <a:ahLst/>
              <a:cxnLst/>
              <a:rect l="l" t="t" r="r" b="b"/>
              <a:pathLst>
                <a:path w="409194" h="410972">
                  <a:moveTo>
                    <a:pt x="204597" y="0"/>
                  </a:moveTo>
                  <a:cubicBezTo>
                    <a:pt x="317754" y="508"/>
                    <a:pt x="409194" y="92329"/>
                    <a:pt x="409194" y="205486"/>
                  </a:cubicBezTo>
                  <a:cubicBezTo>
                    <a:pt x="409194" y="318643"/>
                    <a:pt x="317754" y="410464"/>
                    <a:pt x="204597" y="410972"/>
                  </a:cubicBezTo>
                  <a:cubicBezTo>
                    <a:pt x="91440" y="410591"/>
                    <a:pt x="0" y="318643"/>
                    <a:pt x="0" y="205486"/>
                  </a:cubicBezTo>
                  <a:cubicBezTo>
                    <a:pt x="0" y="92329"/>
                    <a:pt x="91440" y="508"/>
                    <a:pt x="204597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12" name="Group 12"/>
          <p:cNvGrpSpPr/>
          <p:nvPr/>
        </p:nvGrpSpPr>
        <p:grpSpPr>
          <a:xfrm rot="14770358">
            <a:off x="6986355" y="5052259"/>
            <a:ext cx="374992" cy="376673"/>
            <a:chOff x="0" y="0"/>
            <a:chExt cx="499990" cy="502231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99999" cy="502285"/>
            </a:xfrm>
            <a:custGeom>
              <a:avLst/>
              <a:gdLst/>
              <a:ahLst/>
              <a:cxnLst/>
              <a:rect l="l" t="t" r="r" b="b"/>
              <a:pathLst>
                <a:path w="499999" h="502285">
                  <a:moveTo>
                    <a:pt x="249936" y="0"/>
                  </a:moveTo>
                  <a:cubicBezTo>
                    <a:pt x="388239" y="635"/>
                    <a:pt x="499999" y="112903"/>
                    <a:pt x="499999" y="251079"/>
                  </a:cubicBezTo>
                  <a:cubicBezTo>
                    <a:pt x="499999" y="389255"/>
                    <a:pt x="388239" y="501650"/>
                    <a:pt x="249936" y="502285"/>
                  </a:cubicBezTo>
                  <a:cubicBezTo>
                    <a:pt x="111760" y="501650"/>
                    <a:pt x="0" y="389382"/>
                    <a:pt x="0" y="251079"/>
                  </a:cubicBezTo>
                  <a:cubicBezTo>
                    <a:pt x="0" y="112776"/>
                    <a:pt x="111760" y="635"/>
                    <a:pt x="249936" y="0"/>
                  </a:cubicBezTo>
                  <a:close/>
                </a:path>
              </a:pathLst>
            </a:custGeom>
            <a:solidFill>
              <a:srgbClr val="95BAC7"/>
            </a:solidFill>
          </p:spPr>
        </p:sp>
      </p:grpSp>
      <p:grpSp>
        <p:nvGrpSpPr>
          <p:cNvPr id="14" name="Group 14"/>
          <p:cNvGrpSpPr/>
          <p:nvPr/>
        </p:nvGrpSpPr>
        <p:grpSpPr>
          <a:xfrm rot="-6404712">
            <a:off x="6242176" y="4829901"/>
            <a:ext cx="298431" cy="299769"/>
            <a:chOff x="0" y="0"/>
            <a:chExt cx="397908" cy="39969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398018" cy="399796"/>
            </a:xfrm>
            <a:custGeom>
              <a:avLst/>
              <a:gdLst/>
              <a:ahLst/>
              <a:cxnLst/>
              <a:rect l="l" t="t" r="r" b="b"/>
              <a:pathLst>
                <a:path w="398018" h="399796">
                  <a:moveTo>
                    <a:pt x="199009" y="0"/>
                  </a:moveTo>
                  <a:cubicBezTo>
                    <a:pt x="308991" y="508"/>
                    <a:pt x="398018" y="89789"/>
                    <a:pt x="398018" y="199898"/>
                  </a:cubicBezTo>
                  <a:cubicBezTo>
                    <a:pt x="398018" y="310007"/>
                    <a:pt x="309118" y="399288"/>
                    <a:pt x="199009" y="399796"/>
                  </a:cubicBezTo>
                  <a:cubicBezTo>
                    <a:pt x="88900" y="399161"/>
                    <a:pt x="0" y="309880"/>
                    <a:pt x="0" y="199898"/>
                  </a:cubicBezTo>
                  <a:cubicBezTo>
                    <a:pt x="0" y="89916"/>
                    <a:pt x="88900" y="508"/>
                    <a:pt x="199009" y="0"/>
                  </a:cubicBezTo>
                  <a:close/>
                </a:path>
              </a:pathLst>
            </a:custGeom>
            <a:solidFill>
              <a:srgbClr val="D6C81A"/>
            </a:solidFill>
          </p:spPr>
        </p:sp>
      </p:grpSp>
      <p:grpSp>
        <p:nvGrpSpPr>
          <p:cNvPr id="16" name="Group 16"/>
          <p:cNvGrpSpPr/>
          <p:nvPr/>
        </p:nvGrpSpPr>
        <p:grpSpPr>
          <a:xfrm rot="-6404712">
            <a:off x="6711911" y="2962790"/>
            <a:ext cx="426349" cy="428260"/>
            <a:chOff x="0" y="0"/>
            <a:chExt cx="568465" cy="57101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568452" cy="570992"/>
            </a:xfrm>
            <a:custGeom>
              <a:avLst/>
              <a:gdLst/>
              <a:ahLst/>
              <a:cxnLst/>
              <a:rect l="l" t="t" r="r" b="b"/>
              <a:pathLst>
                <a:path w="568452" h="570992">
                  <a:moveTo>
                    <a:pt x="284226" y="0"/>
                  </a:moveTo>
                  <a:cubicBezTo>
                    <a:pt x="441452" y="762"/>
                    <a:pt x="568452" y="128270"/>
                    <a:pt x="568452" y="285496"/>
                  </a:cubicBezTo>
                  <a:cubicBezTo>
                    <a:pt x="568452" y="442722"/>
                    <a:pt x="441452" y="570357"/>
                    <a:pt x="284226" y="570992"/>
                  </a:cubicBezTo>
                  <a:cubicBezTo>
                    <a:pt x="127000" y="570357"/>
                    <a:pt x="0" y="442722"/>
                    <a:pt x="0" y="285496"/>
                  </a:cubicBezTo>
                  <a:cubicBezTo>
                    <a:pt x="0" y="128270"/>
                    <a:pt x="127000" y="762"/>
                    <a:pt x="284226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18" name="Group 18"/>
          <p:cNvGrpSpPr/>
          <p:nvPr/>
        </p:nvGrpSpPr>
        <p:grpSpPr>
          <a:xfrm rot="-6404712">
            <a:off x="7199219" y="3900692"/>
            <a:ext cx="206772" cy="207699"/>
            <a:chOff x="0" y="0"/>
            <a:chExt cx="275696" cy="276932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75590" cy="276860"/>
            </a:xfrm>
            <a:custGeom>
              <a:avLst/>
              <a:gdLst/>
              <a:ahLst/>
              <a:cxnLst/>
              <a:rect l="l" t="t" r="r" b="b"/>
              <a:pathLst>
                <a:path w="275590" h="276860">
                  <a:moveTo>
                    <a:pt x="137795" y="0"/>
                  </a:moveTo>
                  <a:cubicBezTo>
                    <a:pt x="213995" y="381"/>
                    <a:pt x="275590" y="62230"/>
                    <a:pt x="275590" y="138430"/>
                  </a:cubicBezTo>
                  <a:cubicBezTo>
                    <a:pt x="275590" y="214630"/>
                    <a:pt x="213995" y="276606"/>
                    <a:pt x="137795" y="276860"/>
                  </a:cubicBezTo>
                  <a:cubicBezTo>
                    <a:pt x="61595" y="276606"/>
                    <a:pt x="0" y="214757"/>
                    <a:pt x="0" y="138430"/>
                  </a:cubicBezTo>
                  <a:cubicBezTo>
                    <a:pt x="0" y="62103"/>
                    <a:pt x="61595" y="381"/>
                    <a:pt x="137795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20" name="Group 20"/>
          <p:cNvGrpSpPr/>
          <p:nvPr/>
        </p:nvGrpSpPr>
        <p:grpSpPr>
          <a:xfrm rot="-6404712">
            <a:off x="7070001" y="3461358"/>
            <a:ext cx="206772" cy="207699"/>
            <a:chOff x="0" y="0"/>
            <a:chExt cx="275696" cy="27693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275590" cy="276860"/>
            </a:xfrm>
            <a:custGeom>
              <a:avLst/>
              <a:gdLst/>
              <a:ahLst/>
              <a:cxnLst/>
              <a:rect l="l" t="t" r="r" b="b"/>
              <a:pathLst>
                <a:path w="275590" h="276860">
                  <a:moveTo>
                    <a:pt x="137795" y="0"/>
                  </a:moveTo>
                  <a:cubicBezTo>
                    <a:pt x="213995" y="381"/>
                    <a:pt x="275590" y="62230"/>
                    <a:pt x="275590" y="138430"/>
                  </a:cubicBezTo>
                  <a:cubicBezTo>
                    <a:pt x="275590" y="214630"/>
                    <a:pt x="213995" y="276606"/>
                    <a:pt x="137795" y="276860"/>
                  </a:cubicBezTo>
                  <a:cubicBezTo>
                    <a:pt x="61595" y="276606"/>
                    <a:pt x="0" y="214757"/>
                    <a:pt x="0" y="138430"/>
                  </a:cubicBezTo>
                  <a:cubicBezTo>
                    <a:pt x="0" y="62103"/>
                    <a:pt x="61595" y="381"/>
                    <a:pt x="137795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22" name="Group 22"/>
          <p:cNvGrpSpPr/>
          <p:nvPr/>
        </p:nvGrpSpPr>
        <p:grpSpPr>
          <a:xfrm rot="-6404712">
            <a:off x="6618726" y="4773063"/>
            <a:ext cx="206772" cy="207699"/>
            <a:chOff x="0" y="0"/>
            <a:chExt cx="275696" cy="276932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275590" cy="276860"/>
            </a:xfrm>
            <a:custGeom>
              <a:avLst/>
              <a:gdLst/>
              <a:ahLst/>
              <a:cxnLst/>
              <a:rect l="l" t="t" r="r" b="b"/>
              <a:pathLst>
                <a:path w="275590" h="276860">
                  <a:moveTo>
                    <a:pt x="137795" y="0"/>
                  </a:moveTo>
                  <a:cubicBezTo>
                    <a:pt x="213995" y="381"/>
                    <a:pt x="275590" y="62230"/>
                    <a:pt x="275590" y="138430"/>
                  </a:cubicBezTo>
                  <a:cubicBezTo>
                    <a:pt x="275590" y="214630"/>
                    <a:pt x="213995" y="276606"/>
                    <a:pt x="137795" y="276860"/>
                  </a:cubicBezTo>
                  <a:cubicBezTo>
                    <a:pt x="61595" y="276606"/>
                    <a:pt x="0" y="214757"/>
                    <a:pt x="0" y="138430"/>
                  </a:cubicBezTo>
                  <a:cubicBezTo>
                    <a:pt x="0" y="62103"/>
                    <a:pt x="61595" y="381"/>
                    <a:pt x="137795" y="0"/>
                  </a:cubicBezTo>
                  <a:close/>
                </a:path>
              </a:pathLst>
            </a:custGeom>
            <a:solidFill>
              <a:srgbClr val="233E62"/>
            </a:solidFill>
          </p:spPr>
        </p:sp>
      </p:grpSp>
      <p:grpSp>
        <p:nvGrpSpPr>
          <p:cNvPr id="24" name="Group 24"/>
          <p:cNvGrpSpPr/>
          <p:nvPr/>
        </p:nvGrpSpPr>
        <p:grpSpPr>
          <a:xfrm rot="3969407">
            <a:off x="6448702" y="5237833"/>
            <a:ext cx="306922" cy="308298"/>
            <a:chOff x="0" y="0"/>
            <a:chExt cx="409230" cy="411064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409194" cy="410972"/>
            </a:xfrm>
            <a:custGeom>
              <a:avLst/>
              <a:gdLst/>
              <a:ahLst/>
              <a:cxnLst/>
              <a:rect l="l" t="t" r="r" b="b"/>
              <a:pathLst>
                <a:path w="409194" h="410972">
                  <a:moveTo>
                    <a:pt x="204597" y="0"/>
                  </a:moveTo>
                  <a:cubicBezTo>
                    <a:pt x="317754" y="508"/>
                    <a:pt x="409194" y="92329"/>
                    <a:pt x="409194" y="205486"/>
                  </a:cubicBezTo>
                  <a:cubicBezTo>
                    <a:pt x="409194" y="318643"/>
                    <a:pt x="317754" y="410464"/>
                    <a:pt x="204597" y="410972"/>
                  </a:cubicBezTo>
                  <a:cubicBezTo>
                    <a:pt x="91440" y="410591"/>
                    <a:pt x="0" y="318643"/>
                    <a:pt x="0" y="205486"/>
                  </a:cubicBezTo>
                  <a:cubicBezTo>
                    <a:pt x="0" y="92329"/>
                    <a:pt x="91440" y="508"/>
                    <a:pt x="204597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26" name="Group 26"/>
          <p:cNvGrpSpPr/>
          <p:nvPr/>
        </p:nvGrpSpPr>
        <p:grpSpPr>
          <a:xfrm rot="3969407">
            <a:off x="6342004" y="3803871"/>
            <a:ext cx="374992" cy="376673"/>
            <a:chOff x="0" y="0"/>
            <a:chExt cx="499990" cy="502231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499999" cy="502285"/>
            </a:xfrm>
            <a:custGeom>
              <a:avLst/>
              <a:gdLst/>
              <a:ahLst/>
              <a:cxnLst/>
              <a:rect l="l" t="t" r="r" b="b"/>
              <a:pathLst>
                <a:path w="499999" h="502285">
                  <a:moveTo>
                    <a:pt x="249936" y="0"/>
                  </a:moveTo>
                  <a:cubicBezTo>
                    <a:pt x="388239" y="635"/>
                    <a:pt x="499999" y="112903"/>
                    <a:pt x="499999" y="251079"/>
                  </a:cubicBezTo>
                  <a:cubicBezTo>
                    <a:pt x="499999" y="389255"/>
                    <a:pt x="388239" y="501650"/>
                    <a:pt x="249936" y="502285"/>
                  </a:cubicBezTo>
                  <a:cubicBezTo>
                    <a:pt x="111760" y="501650"/>
                    <a:pt x="0" y="389382"/>
                    <a:pt x="0" y="251079"/>
                  </a:cubicBezTo>
                  <a:cubicBezTo>
                    <a:pt x="0" y="112776"/>
                    <a:pt x="111760" y="635"/>
                    <a:pt x="249936" y="0"/>
                  </a:cubicBezTo>
                  <a:close/>
                </a:path>
              </a:pathLst>
            </a:custGeom>
            <a:solidFill>
              <a:srgbClr val="95BAC7"/>
            </a:solidFill>
          </p:spPr>
        </p:sp>
      </p:grpSp>
      <p:grpSp>
        <p:nvGrpSpPr>
          <p:cNvPr id="28" name="Group 28"/>
          <p:cNvGrpSpPr/>
          <p:nvPr/>
        </p:nvGrpSpPr>
        <p:grpSpPr>
          <a:xfrm rot="3969407">
            <a:off x="6923549" y="4488713"/>
            <a:ext cx="298431" cy="299769"/>
            <a:chOff x="0" y="0"/>
            <a:chExt cx="397908" cy="399692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398018" cy="399796"/>
            </a:xfrm>
            <a:custGeom>
              <a:avLst/>
              <a:gdLst/>
              <a:ahLst/>
              <a:cxnLst/>
              <a:rect l="l" t="t" r="r" b="b"/>
              <a:pathLst>
                <a:path w="398018" h="399796">
                  <a:moveTo>
                    <a:pt x="199009" y="0"/>
                  </a:moveTo>
                  <a:cubicBezTo>
                    <a:pt x="308991" y="508"/>
                    <a:pt x="398018" y="89789"/>
                    <a:pt x="398018" y="199898"/>
                  </a:cubicBezTo>
                  <a:cubicBezTo>
                    <a:pt x="398018" y="310007"/>
                    <a:pt x="309118" y="399288"/>
                    <a:pt x="199009" y="399796"/>
                  </a:cubicBezTo>
                  <a:cubicBezTo>
                    <a:pt x="88900" y="399161"/>
                    <a:pt x="0" y="309880"/>
                    <a:pt x="0" y="199898"/>
                  </a:cubicBezTo>
                  <a:cubicBezTo>
                    <a:pt x="0" y="89916"/>
                    <a:pt x="88900" y="508"/>
                    <a:pt x="199009" y="0"/>
                  </a:cubicBezTo>
                  <a:close/>
                </a:path>
              </a:pathLst>
            </a:custGeom>
            <a:solidFill>
              <a:srgbClr val="D6C81A"/>
            </a:solidFill>
          </p:spPr>
        </p:sp>
      </p:grpSp>
      <p:grpSp>
        <p:nvGrpSpPr>
          <p:cNvPr id="30" name="Group 30"/>
          <p:cNvGrpSpPr/>
          <p:nvPr/>
        </p:nvGrpSpPr>
        <p:grpSpPr>
          <a:xfrm rot="3969407">
            <a:off x="5980795" y="4244251"/>
            <a:ext cx="426349" cy="428260"/>
            <a:chOff x="0" y="0"/>
            <a:chExt cx="568465" cy="571013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568452" cy="570992"/>
            </a:xfrm>
            <a:custGeom>
              <a:avLst/>
              <a:gdLst/>
              <a:ahLst/>
              <a:cxnLst/>
              <a:rect l="l" t="t" r="r" b="b"/>
              <a:pathLst>
                <a:path w="568452" h="570992">
                  <a:moveTo>
                    <a:pt x="284226" y="0"/>
                  </a:moveTo>
                  <a:cubicBezTo>
                    <a:pt x="441452" y="762"/>
                    <a:pt x="568452" y="128270"/>
                    <a:pt x="568452" y="285496"/>
                  </a:cubicBezTo>
                  <a:cubicBezTo>
                    <a:pt x="568452" y="442722"/>
                    <a:pt x="441452" y="570357"/>
                    <a:pt x="284226" y="570992"/>
                  </a:cubicBezTo>
                  <a:cubicBezTo>
                    <a:pt x="127000" y="570357"/>
                    <a:pt x="0" y="442722"/>
                    <a:pt x="0" y="285496"/>
                  </a:cubicBezTo>
                  <a:cubicBezTo>
                    <a:pt x="0" y="128270"/>
                    <a:pt x="127000" y="762"/>
                    <a:pt x="284226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32" name="Group 32"/>
          <p:cNvGrpSpPr/>
          <p:nvPr/>
        </p:nvGrpSpPr>
        <p:grpSpPr>
          <a:xfrm rot="3969407">
            <a:off x="7023917" y="5564085"/>
            <a:ext cx="206772" cy="207699"/>
            <a:chOff x="0" y="0"/>
            <a:chExt cx="275696" cy="276932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275590" cy="276860"/>
            </a:xfrm>
            <a:custGeom>
              <a:avLst/>
              <a:gdLst/>
              <a:ahLst/>
              <a:cxnLst/>
              <a:rect l="l" t="t" r="r" b="b"/>
              <a:pathLst>
                <a:path w="275590" h="276860">
                  <a:moveTo>
                    <a:pt x="137795" y="0"/>
                  </a:moveTo>
                  <a:cubicBezTo>
                    <a:pt x="213995" y="381"/>
                    <a:pt x="275590" y="62230"/>
                    <a:pt x="275590" y="138430"/>
                  </a:cubicBezTo>
                  <a:cubicBezTo>
                    <a:pt x="275590" y="214630"/>
                    <a:pt x="213995" y="276606"/>
                    <a:pt x="137795" y="276860"/>
                  </a:cubicBezTo>
                  <a:cubicBezTo>
                    <a:pt x="61595" y="276606"/>
                    <a:pt x="0" y="214757"/>
                    <a:pt x="0" y="138430"/>
                  </a:cubicBezTo>
                  <a:cubicBezTo>
                    <a:pt x="0" y="62103"/>
                    <a:pt x="61595" y="381"/>
                    <a:pt x="137795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34" name="Group 34"/>
          <p:cNvGrpSpPr/>
          <p:nvPr/>
        </p:nvGrpSpPr>
        <p:grpSpPr>
          <a:xfrm rot="3969407">
            <a:off x="6572252" y="4381347"/>
            <a:ext cx="206772" cy="207699"/>
            <a:chOff x="0" y="0"/>
            <a:chExt cx="275696" cy="27693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275590" cy="276860"/>
            </a:xfrm>
            <a:custGeom>
              <a:avLst/>
              <a:gdLst/>
              <a:ahLst/>
              <a:cxnLst/>
              <a:rect l="l" t="t" r="r" b="b"/>
              <a:pathLst>
                <a:path w="275590" h="276860">
                  <a:moveTo>
                    <a:pt x="137795" y="0"/>
                  </a:moveTo>
                  <a:cubicBezTo>
                    <a:pt x="213995" y="381"/>
                    <a:pt x="275590" y="62230"/>
                    <a:pt x="275590" y="138430"/>
                  </a:cubicBezTo>
                  <a:cubicBezTo>
                    <a:pt x="275590" y="214630"/>
                    <a:pt x="213995" y="276606"/>
                    <a:pt x="137795" y="276860"/>
                  </a:cubicBezTo>
                  <a:cubicBezTo>
                    <a:pt x="61595" y="276606"/>
                    <a:pt x="0" y="214757"/>
                    <a:pt x="0" y="138430"/>
                  </a:cubicBezTo>
                  <a:cubicBezTo>
                    <a:pt x="0" y="62103"/>
                    <a:pt x="61595" y="381"/>
                    <a:pt x="137795" y="0"/>
                  </a:cubicBezTo>
                  <a:close/>
                </a:path>
              </a:pathLst>
            </a:custGeom>
            <a:solidFill>
              <a:srgbClr val="8EA430"/>
            </a:solidFill>
          </p:spPr>
        </p:sp>
      </p:grpSp>
      <p:grpSp>
        <p:nvGrpSpPr>
          <p:cNvPr id="36" name="Group 36"/>
          <p:cNvGrpSpPr/>
          <p:nvPr/>
        </p:nvGrpSpPr>
        <p:grpSpPr>
          <a:xfrm rot="3969407">
            <a:off x="6887187" y="3696651"/>
            <a:ext cx="206772" cy="207699"/>
            <a:chOff x="0" y="0"/>
            <a:chExt cx="275696" cy="276932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275590" cy="276860"/>
            </a:xfrm>
            <a:custGeom>
              <a:avLst/>
              <a:gdLst/>
              <a:ahLst/>
              <a:cxnLst/>
              <a:rect l="l" t="t" r="r" b="b"/>
              <a:pathLst>
                <a:path w="275590" h="276860">
                  <a:moveTo>
                    <a:pt x="137795" y="0"/>
                  </a:moveTo>
                  <a:cubicBezTo>
                    <a:pt x="213995" y="381"/>
                    <a:pt x="275590" y="62230"/>
                    <a:pt x="275590" y="138430"/>
                  </a:cubicBezTo>
                  <a:cubicBezTo>
                    <a:pt x="275590" y="214630"/>
                    <a:pt x="213995" y="276606"/>
                    <a:pt x="137795" y="276860"/>
                  </a:cubicBezTo>
                  <a:cubicBezTo>
                    <a:pt x="61595" y="276606"/>
                    <a:pt x="0" y="214757"/>
                    <a:pt x="0" y="138430"/>
                  </a:cubicBezTo>
                  <a:cubicBezTo>
                    <a:pt x="0" y="62103"/>
                    <a:pt x="61595" y="381"/>
                    <a:pt x="137795" y="0"/>
                  </a:cubicBezTo>
                  <a:close/>
                </a:path>
              </a:pathLst>
            </a:custGeom>
            <a:solidFill>
              <a:srgbClr val="233E62"/>
            </a:solidFill>
          </p:spPr>
        </p:sp>
      </p:grpSp>
      <p:grpSp>
        <p:nvGrpSpPr>
          <p:cNvPr id="39" name="Group 3">
            <a:extLst>
              <a:ext uri="{FF2B5EF4-FFF2-40B4-BE49-F238E27FC236}">
                <a16:creationId xmlns:a16="http://schemas.microsoft.com/office/drawing/2014/main" id="{4579DA24-0064-5090-9248-61364ACDA912}"/>
              </a:ext>
            </a:extLst>
          </p:cNvPr>
          <p:cNvGrpSpPr/>
          <p:nvPr/>
        </p:nvGrpSpPr>
        <p:grpSpPr>
          <a:xfrm>
            <a:off x="1749" y="282844"/>
            <a:ext cx="7556500" cy="633864"/>
            <a:chOff x="0" y="0"/>
            <a:chExt cx="10075333" cy="1964559"/>
          </a:xfrm>
        </p:grpSpPr>
        <p:sp>
          <p:nvSpPr>
            <p:cNvPr id="40" name="Freeform 4">
              <a:extLst>
                <a:ext uri="{FF2B5EF4-FFF2-40B4-BE49-F238E27FC236}">
                  <a16:creationId xmlns:a16="http://schemas.microsoft.com/office/drawing/2014/main" id="{19816108-9F6B-8637-9409-84B4222F37CF}"/>
                </a:ext>
              </a:extLst>
            </p:cNvPr>
            <p:cNvSpPr/>
            <p:nvPr/>
          </p:nvSpPr>
          <p:spPr>
            <a:xfrm>
              <a:off x="0" y="0"/>
              <a:ext cx="10075291" cy="1964551"/>
            </a:xfrm>
            <a:custGeom>
              <a:avLst/>
              <a:gdLst/>
              <a:ahLst/>
              <a:cxnLst/>
              <a:rect l="l" t="t" r="r" b="b"/>
              <a:pathLst>
                <a:path w="10075291" h="1964551">
                  <a:moveTo>
                    <a:pt x="0" y="0"/>
                  </a:moveTo>
                  <a:lnTo>
                    <a:pt x="10075291" y="0"/>
                  </a:lnTo>
                  <a:lnTo>
                    <a:pt x="10075291" y="1964551"/>
                  </a:lnTo>
                  <a:lnTo>
                    <a:pt x="0" y="1964551"/>
                  </a:lnTo>
                  <a:close/>
                </a:path>
              </a:pathLst>
            </a:custGeom>
            <a:solidFill>
              <a:srgbClr val="8EA430"/>
            </a:solidFill>
          </p:spPr>
        </p:sp>
      </p:grpSp>
      <p:sp>
        <p:nvSpPr>
          <p:cNvPr id="43" name="TextBox 31">
            <a:extLst>
              <a:ext uri="{FF2B5EF4-FFF2-40B4-BE49-F238E27FC236}">
                <a16:creationId xmlns:a16="http://schemas.microsoft.com/office/drawing/2014/main" id="{C3CA50B3-1CF2-4767-7A6C-5F85195BDCF7}"/>
              </a:ext>
            </a:extLst>
          </p:cNvPr>
          <p:cNvSpPr txBox="1"/>
          <p:nvPr/>
        </p:nvSpPr>
        <p:spPr>
          <a:xfrm>
            <a:off x="814802" y="261087"/>
            <a:ext cx="6097191" cy="541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FBFDFD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multipurpose combination solves </a:t>
            </a:r>
          </a:p>
        </p:txBody>
      </p:sp>
      <p:pic>
        <p:nvPicPr>
          <p:cNvPr id="48" name="Picture 4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376DD33-BAC9-666C-6828-773A04E0DD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02" y="10235565"/>
            <a:ext cx="1606994" cy="343312"/>
          </a:xfrm>
          <a:prstGeom prst="rect">
            <a:avLst/>
          </a:prstGeom>
        </p:spPr>
      </p:pic>
      <p:grpSp>
        <p:nvGrpSpPr>
          <p:cNvPr id="47" name="Group 3">
            <a:extLst>
              <a:ext uri="{FF2B5EF4-FFF2-40B4-BE49-F238E27FC236}">
                <a16:creationId xmlns:a16="http://schemas.microsoft.com/office/drawing/2014/main" id="{B8008280-1264-24E3-A5E8-167EA2C841B0}"/>
              </a:ext>
            </a:extLst>
          </p:cNvPr>
          <p:cNvGrpSpPr/>
          <p:nvPr/>
        </p:nvGrpSpPr>
        <p:grpSpPr>
          <a:xfrm>
            <a:off x="-12700" y="9595175"/>
            <a:ext cx="7556500" cy="436114"/>
            <a:chOff x="0" y="0"/>
            <a:chExt cx="10075333" cy="1964559"/>
          </a:xfrm>
        </p:grpSpPr>
        <p:sp>
          <p:nvSpPr>
            <p:cNvPr id="52" name="Freeform 4">
              <a:extLst>
                <a:ext uri="{FF2B5EF4-FFF2-40B4-BE49-F238E27FC236}">
                  <a16:creationId xmlns:a16="http://schemas.microsoft.com/office/drawing/2014/main" id="{0E23305A-1912-BA88-3297-FB1F7055A23A}"/>
                </a:ext>
              </a:extLst>
            </p:cNvPr>
            <p:cNvSpPr/>
            <p:nvPr/>
          </p:nvSpPr>
          <p:spPr>
            <a:xfrm>
              <a:off x="0" y="0"/>
              <a:ext cx="10075291" cy="1964551"/>
            </a:xfrm>
            <a:custGeom>
              <a:avLst/>
              <a:gdLst/>
              <a:ahLst/>
              <a:cxnLst/>
              <a:rect l="l" t="t" r="r" b="b"/>
              <a:pathLst>
                <a:path w="10075291" h="1964551">
                  <a:moveTo>
                    <a:pt x="0" y="0"/>
                  </a:moveTo>
                  <a:lnTo>
                    <a:pt x="10075291" y="0"/>
                  </a:lnTo>
                  <a:lnTo>
                    <a:pt x="10075291" y="1964551"/>
                  </a:lnTo>
                  <a:lnTo>
                    <a:pt x="0" y="1964551"/>
                  </a:lnTo>
                  <a:close/>
                </a:path>
              </a:pathLst>
            </a:custGeom>
            <a:solidFill>
              <a:srgbClr val="8EA430"/>
            </a:solidFill>
          </p:spPr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1388AF32-2082-42A3-73A2-2B031273A6B1}"/>
              </a:ext>
            </a:extLst>
          </p:cNvPr>
          <p:cNvSpPr txBox="1"/>
          <p:nvPr/>
        </p:nvSpPr>
        <p:spPr>
          <a:xfrm>
            <a:off x="-228883" y="936689"/>
            <a:ext cx="7660670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just"/>
            <a:r>
              <a:rPr lang="en-GB" b="1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Suppression - Dust, gasses, vapours, odours.</a:t>
            </a:r>
            <a:endParaRPr lang="en-US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Fine and ultra-fine air-borne dusts can now be wetted for suppression (including smoke).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U</a:t>
            </a: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ltra-fine air-borne globules can now be emulsified into water droplets, including gasses.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In fire, burning floating materials are wetted and burning floating oil-based materials are emulsified, whilst smoke, vapours and gasses are suppressed.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457200" algn="just"/>
            <a:r>
              <a:rPr lang="en-GB" b="1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Chemical enhancement</a:t>
            </a:r>
            <a:endParaRPr lang="en-US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Non-wettable bacteria and insects can now be effectively wetted and killed by disinfectants. 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Water with toxin or weed-killer gets in direct contact with the insect or leave surface</a:t>
            </a:r>
            <a:r>
              <a:rPr lang="en-GB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en-US" sz="11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457200" algn="just"/>
            <a:r>
              <a:rPr lang="en-GB" b="1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Cleaning – Degreasing</a:t>
            </a:r>
            <a:endParaRPr lang="en-US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Dirt and unwanted materials can now be mixed with water for removal or mixing.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Non-wettable bacteria and insects can now be wetted and removed.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Oil-based dirt and unwanted materials can be mixed with water for removal or mixing.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Oil-based bacteria-habitat can now be removed (milk, cream, fat, etc.).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Oil, grease or fat can now be lifted from surfaces.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Dirt does not stick to surfaces.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Enhanced soil-suspension in cleaning water.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457200" algn="just"/>
            <a:r>
              <a:rPr lang="en-GB" b="1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Product enhancement</a:t>
            </a:r>
            <a:endParaRPr lang="en-US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Stabilized suspensions or emulsions like paint.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Solids in a watery suspension remain in fine particles and do not settle out.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During grinding or milling, fine particles do not re-agglomerate.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  <a:p>
            <a:pPr marL="742950" lvl="1" indent="-285750" algn="just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MS Mincho" panose="02020609040205080304" pitchFamily="49" charset="-128"/>
                <a:cs typeface="Calibri Light" panose="020F0302020204030204" pitchFamily="34" charset="0"/>
              </a:rPr>
              <a:t>No segregation of liquids in suspensions or emulsions like paint.</a:t>
            </a:r>
            <a:endParaRPr lang="en-US" sz="1400" dirty="0">
              <a:effectLst/>
              <a:latin typeface="Calibri Light" panose="020F0302020204030204" pitchFamily="34" charset="0"/>
              <a:ea typeface="MS Mincho" panose="02020609040205080304" pitchFamily="49" charset="-128"/>
              <a:cs typeface="Calibri Light" panose="020F03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024E73C-36D1-F170-D23E-5DFBBCEEE9DF}"/>
              </a:ext>
            </a:extLst>
          </p:cNvPr>
          <p:cNvSpPr txBox="1"/>
          <p:nvPr/>
        </p:nvSpPr>
        <p:spPr>
          <a:xfrm>
            <a:off x="157032" y="5934101"/>
            <a:ext cx="6919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Result of M3T on water surface and interfacial tension and application</a:t>
            </a:r>
            <a:endParaRPr lang="en-US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5CFD74F6-79B0-8B73-3E2B-D2EBE6505A9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 l="410" t="1478" r="5036"/>
          <a:stretch>
            <a:fillRect/>
          </a:stretch>
        </p:blipFill>
        <p:spPr>
          <a:xfrm>
            <a:off x="266700" y="6304537"/>
            <a:ext cx="7086600" cy="321954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A6B59DB-66D1-03AD-9FA1-D26792A0E8B5}"/>
              </a:ext>
            </a:extLst>
          </p:cNvPr>
          <p:cNvSpPr txBox="1"/>
          <p:nvPr/>
        </p:nvSpPr>
        <p:spPr>
          <a:xfrm>
            <a:off x="624512" y="9661955"/>
            <a:ext cx="5052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Contact Brand De Villiers at: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2864</TotalTime>
  <Words>526</Words>
  <Application>Microsoft Macintosh PowerPoint</Application>
  <PresentationFormat>Custom</PresentationFormat>
  <Paragraphs>44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Mosmart Diary</dc:title>
  <dc:creator>larry paslovsky</dc:creator>
  <cp:lastModifiedBy>Brand  de Villiers</cp:lastModifiedBy>
  <cp:revision>125</cp:revision>
  <dcterms:created xsi:type="dcterms:W3CDTF">2006-08-16T00:00:00Z</dcterms:created>
  <dcterms:modified xsi:type="dcterms:W3CDTF">2023-02-16T09:15:26Z</dcterms:modified>
  <dc:identifier>DAFPZiMTNSE</dc:identifier>
</cp:coreProperties>
</file>